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72" r:id="rId2"/>
    <p:sldId id="474" r:id="rId3"/>
    <p:sldId id="476" r:id="rId4"/>
    <p:sldId id="477" r:id="rId5"/>
    <p:sldId id="478" r:id="rId6"/>
    <p:sldId id="479" r:id="rId7"/>
    <p:sldId id="480" r:id="rId8"/>
    <p:sldId id="475" r:id="rId9"/>
    <p:sldId id="481" r:id="rId10"/>
    <p:sldId id="482" r:id="rId11"/>
    <p:sldId id="483" r:id="rId12"/>
    <p:sldId id="484" r:id="rId13"/>
    <p:sldId id="485" r:id="rId14"/>
    <p:sldId id="473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33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0D4"/>
    <a:srgbClr val="CC0066"/>
    <a:srgbClr val="339966"/>
    <a:srgbClr val="CCFFCC"/>
    <a:srgbClr val="FF9999"/>
    <a:srgbClr val="FF9900"/>
    <a:srgbClr val="5F5F5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046" autoAdjust="0"/>
    <p:restoredTop sz="94605" autoAdjust="0"/>
  </p:normalViewPr>
  <p:slideViewPr>
    <p:cSldViewPr>
      <p:cViewPr varScale="1">
        <p:scale>
          <a:sx n="121" d="100"/>
          <a:sy n="121" d="100"/>
        </p:scale>
        <p:origin x="168" y="2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064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958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511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3800"/>
            <a:ext cx="304958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13800"/>
            <a:ext cx="30511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fld id="{DDC1D28E-4626-2C4D-825E-394A59B1A21D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endParaRPr 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fld id="{FEFFE25E-BC73-E54E-B393-B9F6CE6C3A14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5AC4B6-1F32-F44B-82FB-E3B04345074F}" type="slidenum">
              <a:rPr lang="it-IT"/>
              <a:pPr/>
              <a:t>1</a:t>
            </a:fld>
            <a:endParaRPr lang="it-IT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D200653-E09F-6742-9F40-7019DCBDD6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7201" y="94042"/>
            <a:ext cx="957620" cy="95762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5D55573-9666-5645-BCDA-E81BFC3D34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909" y="94042"/>
            <a:ext cx="945221" cy="482064"/>
          </a:xfrm>
          <a:prstGeom prst="rect">
            <a:avLst/>
          </a:prstGeom>
        </p:spPr>
      </p:pic>
      <p:sp>
        <p:nvSpPr>
          <p:cNvPr id="8" name="Line 9">
            <a:extLst>
              <a:ext uri="{FF2B5EF4-FFF2-40B4-BE49-F238E27FC236}">
                <a16:creationId xmlns:a16="http://schemas.microsoft.com/office/drawing/2014/main" id="{33A79DFF-C193-BB40-8914-AF621A310E3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9916967-2E84-2646-8ED8-188006E2B56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E8418-3B87-4F42-826E-1CECC11507A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4B0E804-27B9-B94E-BD15-1CCC3276C84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0D86823-72C0-B641-81A7-6739EFA2687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AB8A399-433F-024B-99F3-DB5F3EA5BDC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163CD906-668C-1A47-A2A0-D7C393DCCB3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AFF6A59-12B6-C94B-8763-84336960DE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B3ADAA-D478-4F46-8E13-2153276CFEB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9CC2EC-9C93-E94F-97DA-0B84D018B12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41300"/>
            <a:ext cx="73437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7724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40D878F-B3A8-C44F-B4D0-D7B2A105580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9258EB5-4F89-A641-A7EE-E6F4AC8D874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02E5E27-68EF-0948-A431-204C47D91D1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1803C387-7A0E-2142-B6D0-55585F74E20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5206FE97-9C5B-4C49-8687-82E13C43DB4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765" y="93185"/>
            <a:ext cx="551895" cy="55189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D681CD3-ACCB-FC4B-950E-78671B9F079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481100" y="716586"/>
            <a:ext cx="544749" cy="2778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70812" cy="2808288"/>
          </a:xfrm>
        </p:spPr>
        <p:txBody>
          <a:bodyPr/>
          <a:lstStyle/>
          <a:p>
            <a:r>
              <a:rPr lang="en-US" sz="4400"/>
              <a:t>Statistical Methods</a:t>
            </a:r>
            <a:br>
              <a:rPr lang="en-US" sz="4400"/>
            </a:br>
            <a:r>
              <a:rPr lang="en-US" sz="4400"/>
              <a:t>for Data Analysis</a:t>
            </a:r>
            <a:br>
              <a:rPr lang="en-US" sz="4400"/>
            </a:br>
            <a:br>
              <a:rPr lang="en-US" sz="4400"/>
            </a:br>
            <a:r>
              <a:rPr lang="en-US" sz="4400" i="1"/>
              <a:t>Multivariate discriminators</a:t>
            </a:r>
            <a:br>
              <a:rPr lang="en-US" sz="4400" i="1"/>
            </a:br>
            <a:r>
              <a:rPr lang="en-US" sz="4400" i="1"/>
              <a:t>with TMVA</a:t>
            </a:r>
            <a:endParaRPr lang="en-US" sz="4400" i="1">
              <a:sym typeface="Symbol" charset="2"/>
            </a:endParaRP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4149725"/>
            <a:ext cx="6481762" cy="172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/>
              <a:t>Luca Lista</a:t>
            </a:r>
          </a:p>
          <a:p>
            <a:pPr>
              <a:lnSpc>
                <a:spcPct val="90000"/>
              </a:lnSpc>
            </a:pPr>
            <a:endParaRPr lang="it-IT" sz="1600"/>
          </a:p>
          <a:p>
            <a:pPr>
              <a:lnSpc>
                <a:spcPct val="90000"/>
              </a:lnSpc>
            </a:pPr>
            <a:r>
              <a:rPr lang="it-IT" sz="2800" i="1">
                <a:solidFill>
                  <a:srgbClr val="5F5F5F"/>
                </a:solidFill>
              </a:rPr>
              <a:t>INFN Napoli</a:t>
            </a:r>
          </a:p>
        </p:txBody>
      </p:sp>
    </p:spTree>
  </p:cSld>
  <p:clrMapOvr>
    <a:masterClrMapping/>
  </p:clrMapOvr>
  <p:transition advTm="70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Purpose of TMVA</a:t>
            </a:r>
          </a:p>
        </p:txBody>
      </p:sp>
      <p:sp>
        <p:nvSpPr>
          <p:cNvPr id="1003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Provide support with </a:t>
            </a:r>
            <a:r>
              <a:rPr lang="en-US" sz="2400">
                <a:solidFill>
                  <a:schemeClr val="accent2"/>
                </a:solidFill>
              </a:rPr>
              <a:t>uniform interface</a:t>
            </a:r>
            <a:r>
              <a:rPr lang="en-US" sz="2400"/>
              <a:t> to many Multivariate Analysis technologies: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Rectangular cut optimization (binary splits)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Projective likelihood estimation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Multi-dimensional likelihood estimation (PDE range-search, k-NN)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Linear and nonlinear discriminant analysis (H-Matrix, Fisher, FDA)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Artificial neural networks (three different implementations)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Support Vector Machine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Boosted/bagged decision trees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Predictive learning via rule ensembles (RuleFit)</a:t>
            </a:r>
          </a:p>
          <a:p>
            <a:pPr>
              <a:lnSpc>
                <a:spcPct val="90000"/>
              </a:lnSpc>
            </a:pPr>
            <a:r>
              <a:rPr lang="en-US" sz="2400"/>
              <a:t>The package is integrated with ROOT distribution</a:t>
            </a:r>
          </a:p>
          <a:p>
            <a:pPr>
              <a:lnSpc>
                <a:spcPct val="90000"/>
              </a:lnSpc>
            </a:pPr>
            <a:r>
              <a:rPr lang="en-US" sz="2400"/>
              <a:t>Helper tools for visualization provided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406F149-8A88-F145-9FD6-525AECF84911}" type="slidenum">
              <a:rPr lang="it-IT"/>
              <a:pPr/>
              <a:t>2</a:t>
            </a:fld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Variable preprocessing</a:t>
            </a:r>
          </a:p>
        </p:txBody>
      </p:sp>
      <p:sp>
        <p:nvSpPr>
          <p:cNvPr id="1005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For each classifier, a variable set (optional, but default) </a:t>
            </a:r>
            <a:r>
              <a:rPr lang="en-US">
                <a:solidFill>
                  <a:schemeClr val="accent2"/>
                </a:solidFill>
              </a:rPr>
              <a:t>preprocessing</a:t>
            </a:r>
            <a:r>
              <a:rPr lang="en-US"/>
              <a:t> can be applied</a:t>
            </a:r>
          </a:p>
          <a:p>
            <a:r>
              <a:rPr lang="en-US"/>
              <a:t>Variables can be normalized to a common range</a:t>
            </a:r>
          </a:p>
          <a:p>
            <a:r>
              <a:rPr lang="en-US"/>
              <a:t>Linear transformation into:</a:t>
            </a:r>
          </a:p>
          <a:p>
            <a:pPr lvl="1"/>
            <a:r>
              <a:rPr lang="en-US"/>
              <a:t>Uncorrelated variable set</a:t>
            </a:r>
          </a:p>
          <a:p>
            <a:pPr lvl="1"/>
            <a:r>
              <a:rPr lang="en-US"/>
              <a:t>Principal components (projection along axes with maximum variance)</a:t>
            </a:r>
          </a:p>
          <a:p>
            <a:pPr>
              <a:buFontTx/>
              <a:buNone/>
            </a:pP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2A0B862-5BCC-BE46-9BB7-3CAEFC37C4C1}" type="slidenum">
              <a:rPr lang="it-IT"/>
              <a:pPr/>
              <a:t>3</a:t>
            </a:fld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TMVA Factory</a:t>
            </a:r>
          </a:p>
        </p:txBody>
      </p:sp>
      <p:sp>
        <p:nvSpPr>
          <p:cNvPr id="1006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All the main TMVA objects are managed via a factory object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b="1" dirty="0" err="1">
                <a:solidFill>
                  <a:schemeClr val="accent2"/>
                </a:solidFill>
                <a:latin typeface="Courier New" charset="0"/>
              </a:rPr>
              <a:t>TFile</a:t>
            </a:r>
            <a:r>
              <a:rPr lang="en-US" sz="2000" b="1" dirty="0">
                <a:solidFill>
                  <a:schemeClr val="accent2"/>
                </a:solidFill>
                <a:latin typeface="Courier New" charset="0"/>
              </a:rPr>
              <a:t> out("</a:t>
            </a:r>
            <a:r>
              <a:rPr lang="en-US" sz="2000" b="1" dirty="0" err="1">
                <a:solidFill>
                  <a:schemeClr val="accent2"/>
                </a:solidFill>
                <a:latin typeface="Courier New" charset="0"/>
              </a:rPr>
              <a:t>tmvaOut.root</a:t>
            </a:r>
            <a:r>
              <a:rPr lang="en-US" sz="2000" b="1" dirty="0">
                <a:solidFill>
                  <a:schemeClr val="accent2"/>
                </a:solidFill>
                <a:latin typeface="Courier New" charset="0"/>
              </a:rPr>
              <a:t>", "RECREATE");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b="1" dirty="0">
                <a:solidFill>
                  <a:schemeClr val="accent2"/>
                </a:solidFill>
                <a:latin typeface="Courier New" charset="0"/>
              </a:rPr>
              <a:t>TMVA::Factory * factory =</a:t>
            </a:r>
            <a:br>
              <a:rPr lang="en-US" sz="2000" b="1" dirty="0">
                <a:solidFill>
                  <a:schemeClr val="accent2"/>
                </a:solidFill>
                <a:latin typeface="Courier New" charset="0"/>
              </a:rPr>
            </a:br>
            <a:r>
              <a:rPr lang="en-US" sz="2000" b="1" dirty="0">
                <a:solidFill>
                  <a:schemeClr val="accent2"/>
                </a:solidFill>
                <a:latin typeface="Courier New" charset="0"/>
              </a:rPr>
              <a:t>new TMVA::Factory("&lt;</a:t>
            </a:r>
            <a:r>
              <a:rPr lang="en-US" sz="2000" b="1" dirty="0" err="1">
                <a:solidFill>
                  <a:schemeClr val="accent2"/>
                </a:solidFill>
                <a:latin typeface="Courier New" charset="0"/>
              </a:rPr>
              <a:t>JobName</a:t>
            </a:r>
            <a:r>
              <a:rPr lang="en-US" sz="2000" b="1" dirty="0">
                <a:solidFill>
                  <a:schemeClr val="accent2"/>
                </a:solidFill>
                <a:latin typeface="Courier New" charset="0"/>
              </a:rPr>
              <a:t>&gt;", &amp;out,"&lt;options&gt;");</a:t>
            </a:r>
          </a:p>
          <a:p>
            <a:pPr>
              <a:lnSpc>
                <a:spcPct val="80000"/>
              </a:lnSpc>
            </a:pPr>
            <a:endParaRPr lang="en-US" sz="2400" b="1" dirty="0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chemeClr val="accent2"/>
                </a:solidFill>
                <a:latin typeface="Courier New" charset="0"/>
              </a:rPr>
              <a:t>out</a:t>
            </a:r>
            <a:r>
              <a:rPr lang="en-US" sz="2400" dirty="0"/>
              <a:t> is a ROOT writable file that will be filled by TMVA with histograms and trees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JobName</a:t>
            </a:r>
            <a:r>
              <a:rPr lang="en-US" sz="2400" dirty="0"/>
              <a:t> is the conventional name of the job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Options allow: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verbosity (“</a:t>
            </a:r>
            <a:r>
              <a:rPr lang="en-US" sz="2000" b="1" dirty="0">
                <a:solidFill>
                  <a:schemeClr val="accent2"/>
                </a:solidFill>
                <a:latin typeface="Courier New" charset="0"/>
              </a:rPr>
              <a:t>V=False</a:t>
            </a:r>
            <a:r>
              <a:rPr lang="en-US" sz="2000" dirty="0"/>
              <a:t>”)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colored text output (“</a:t>
            </a:r>
            <a:r>
              <a:rPr lang="en-US" sz="2000" b="1" dirty="0">
                <a:solidFill>
                  <a:schemeClr val="accent2"/>
                </a:solidFill>
                <a:latin typeface="Courier New" charset="0"/>
              </a:rPr>
              <a:t>Color=True</a:t>
            </a:r>
            <a:r>
              <a:rPr lang="en-US" sz="2000" dirty="0"/>
              <a:t>”)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79389E-842C-AB43-BDC1-C1AC9D222EE9}" type="slidenum">
              <a:rPr lang="it-IT"/>
              <a:pPr/>
              <a:t>4</a:t>
            </a:fld>
            <a:endParaRPr lang="it-I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Specify training and test samples</a:t>
            </a:r>
          </a:p>
        </p:txBody>
      </p:sp>
      <p:sp>
        <p:nvSpPr>
          <p:cNvPr id="1007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Input files can be specified as ROOT trees or ASCII files</a:t>
            </a:r>
          </a:p>
          <a:p>
            <a:pPr>
              <a:lnSpc>
                <a:spcPct val="80000"/>
              </a:lnSpc>
            </a:pPr>
            <a:r>
              <a:rPr lang="en-US" sz="1800"/>
              <a:t>If signal and background are saved into different trees: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TTree * sigTree  = (TTree*)sigSrc-&gt;Get(“&lt;SigTreeName&gt;”);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TTree * bkgTreeA = (TTree*)bkgSrc-&gt;Get(“&lt;BkgTreeNameA&gt;”);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TTree * bkgTreeB = (TTree*)bkgSrc-&gt;Get(“&lt;BkgTreeNameB&gt;”);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TTree * bkgTreeC = (TTree*)bkgSrc-&gt;Get(“&lt;BkgTreeNameC&gt;”);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Double_t sigWeight  = 1.0;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Double_t bkgWeightA = 1.0, bkgWeightB = 1.0,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         bkgWeightC = 1.0;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factory-&gt;AddSignalTree(sigTree, sigWeight);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factory-&gt;AddBackgroundTree(bkgTreeA, bkgWeightA);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factory-&gt;AddBackgroundTree(bkgTreeB, bkgWeightB);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factory-&gt;AddBackgroundTree(bkgTreeC, bkgWeightC);</a:t>
            </a:r>
            <a:endParaRPr lang="en-US" sz="160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2BBFE9-0420-4240-A910-E2B8DC41485E}" type="slidenum">
              <a:rPr lang="it-IT"/>
              <a:pPr/>
              <a:t>5</a:t>
            </a:fld>
            <a:endParaRPr lang="it-I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Alternative input specification</a:t>
            </a:r>
          </a:p>
        </p:txBody>
      </p:sp>
      <p:sp>
        <p:nvSpPr>
          <p:cNvPr id="1008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Specify cuts to select signal and background events</a:t>
            </a:r>
          </a:p>
          <a:p>
            <a:pPr lvl="1">
              <a:lnSpc>
                <a:spcPct val="80000"/>
              </a:lnSpc>
            </a:pPr>
            <a:r>
              <a:rPr lang="en-US" sz="1600"/>
              <a:t>TCut supported (string cut, e.g. “</a:t>
            </a: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signal=1</a:t>
            </a:r>
            <a:r>
              <a:rPr lang="en-US" sz="1600"/>
              <a:t>”)</a:t>
            </a:r>
          </a:p>
          <a:p>
            <a:pPr lvl="1">
              <a:lnSpc>
                <a:spcPct val="80000"/>
              </a:lnSpc>
            </a:pPr>
            <a:r>
              <a:rPr lang="en-US" sz="1600"/>
              <a:t>E.g.: based on flags in the tree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TTree * inputTree = (TTree*)src-&gt;Get(“TreeName”);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TCut sigCut = ...;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TCut bkgCut = ...;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factory-&gt;SetInputTrees(inputTree, sigCut, bkgCut);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r>
              <a:rPr lang="en-US" sz="1800"/>
              <a:t>Specify input from ASCII files: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/>
              <a:t>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rgbClr val="CC0066"/>
                </a:solidFill>
                <a:latin typeface="Courier New" charset="0"/>
              </a:rPr>
              <a:t>// first file line must be variable specification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rgbClr val="CC0066"/>
                </a:solidFill>
                <a:latin typeface="Courier New" charset="0"/>
              </a:rPr>
              <a:t>// in ROOT standards. E.g.: x/F:y/F:z/F:k/I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rgbClr val="CC0066"/>
                </a:solidFill>
                <a:latin typeface="Courier New" charset="0"/>
              </a:rPr>
              <a:t>// next lines ordered variable values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TString sigFile(“signal.txt”);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TString bkgFile(“background.txt”);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Double_t sigWeight = 1.0, bkgWeight = 1.0;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factory-&gt;SetInputTrees(sigFile, bkgFile,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                       sigWeight, bkgWeght);</a:t>
            </a:r>
          </a:p>
          <a:p>
            <a:pPr>
              <a:lnSpc>
                <a:spcPct val="80000"/>
              </a:lnSpc>
            </a:pPr>
            <a:endParaRPr lang="en-US" sz="180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B9C32E-3E2C-944F-9087-71BEA34E48C0}" type="slidenum">
              <a:rPr lang="it-IT"/>
              <a:pPr/>
              <a:t>6</a:t>
            </a:fld>
            <a:endParaRPr lang="it-I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Selecting variable for MA</a:t>
            </a:r>
          </a:p>
        </p:txBody>
      </p:sp>
      <p:sp>
        <p:nvSpPr>
          <p:cNvPr id="1010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Variables or their combination supported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Using ROOT TFormula</a:t>
            </a:r>
          </a:p>
          <a:p>
            <a:pPr lvl="1"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factory-&gt;AddVariable(“x”, ‘F’);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factory-&gt;AddVariable(“y”, ‘F’);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factory-&gt;AddVariable(“x+y+z”,‘F’);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factory-&gt;AddVariable(“k”, ‘I’);</a:t>
            </a:r>
          </a:p>
          <a:p>
            <a:pPr lvl="1">
              <a:lnSpc>
                <a:spcPct val="80000"/>
              </a:lnSpc>
            </a:pPr>
            <a:endParaRPr lang="en-US" sz="18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r>
              <a:rPr lang="en-US" sz="2000"/>
              <a:t>Variable type specified with (optional) characted code: F=float or double;  I=int, short, char; also unsigned</a:t>
            </a:r>
          </a:p>
          <a:p>
            <a:pPr>
              <a:lnSpc>
                <a:spcPct val="80000"/>
              </a:lnSpc>
            </a:pPr>
            <a:r>
              <a:rPr lang="en-US" sz="2000"/>
              <a:t>Weights can be computed from variables in the tree: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8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factory-&gt;SetWeightExpression(“&lt;weightExpression&gt;”);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Normalization of a variable in the range [0, 1] can be specified with the Boolean option </a:t>
            </a: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Normalise</a:t>
            </a:r>
            <a:r>
              <a:rPr lang="en-US" sz="2000"/>
              <a:t>.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2928B51-555C-294C-BC21-0BCD1D2E25BD}" type="slidenum">
              <a:rPr lang="it-IT"/>
              <a:pPr/>
              <a:t>7</a:t>
            </a:fld>
            <a:endParaRPr lang="it-I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Prepare training data</a:t>
            </a:r>
          </a:p>
        </p:txBody>
      </p:sp>
      <p:sp>
        <p:nvSpPr>
          <p:cNvPr id="1004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Data internally copied and split into a training tree and a test tree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User can specify the size of both training and test samples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8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TCut presel = ...;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factory-&gt;PrepareTrainingAndTestTrees(presel,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                                     “&lt;options&gt;”);</a:t>
            </a:r>
          </a:p>
          <a:p>
            <a:pPr>
              <a:lnSpc>
                <a:spcPct val="80000"/>
              </a:lnSpc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Options list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Sample size can be specified via: </a:t>
            </a: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NSigTrain=5000:NBkgTrain=5000:NSigTest=5000:NBkgTest=5000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Default (</a:t>
            </a: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0</a:t>
            </a:r>
            <a:r>
              <a:rPr lang="en-US" sz="2000"/>
              <a:t>) means: all (remaining) events taken</a:t>
            </a:r>
          </a:p>
          <a:p>
            <a:pPr lvl="1">
              <a:lnSpc>
                <a:spcPct val="80000"/>
              </a:lnSpc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SplitMode</a:t>
            </a:r>
            <a:r>
              <a:rPr lang="en-US" sz="2000"/>
              <a:t> specifies how to extract trainig and sample (</a:t>
            </a: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Block</a:t>
            </a:r>
            <a:r>
              <a:rPr lang="en-US" sz="2000"/>
              <a:t>; </a:t>
            </a: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Alternate</a:t>
            </a:r>
            <a:r>
              <a:rPr lang="en-US" sz="2000"/>
              <a:t>; </a:t>
            </a: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Random</a:t>
            </a:r>
            <a:r>
              <a:rPr lang="en-US" sz="2000"/>
              <a:t>, setting seed with </a:t>
            </a: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SplitSeed=123456</a:t>
            </a:r>
            <a:r>
              <a:rPr lang="en-US" sz="2000"/>
              <a:t>)</a:t>
            </a:r>
          </a:p>
          <a:p>
            <a:pPr>
              <a:lnSpc>
                <a:spcPct val="80000"/>
              </a:lnSpc>
            </a:pPr>
            <a:endParaRPr lang="en-US" sz="2400"/>
          </a:p>
          <a:p>
            <a:pPr lvl="1">
              <a:lnSpc>
                <a:spcPct val="80000"/>
              </a:lnSpc>
              <a:buFontTx/>
              <a:buNone/>
            </a:pPr>
            <a:endParaRPr lang="en-US" sz="18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endParaRPr lang="en-US" sz="240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907DE67-E7FA-B042-95CB-FB655F49C315}" type="slidenum">
              <a:rPr lang="it-IT"/>
              <a:pPr/>
              <a:t>8</a:t>
            </a:fld>
            <a:endParaRPr lang="it-I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Booking classifiers</a:t>
            </a:r>
          </a:p>
        </p:txBody>
      </p:sp>
      <p:sp>
        <p:nvSpPr>
          <p:cNvPr id="10117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Different classifiers can run and be compared within the same TMVA job</a:t>
            </a:r>
          </a:p>
          <a:p>
            <a:pPr>
              <a:lnSpc>
                <a:spcPct val="90000"/>
              </a:lnSpc>
            </a:pPr>
            <a:r>
              <a:rPr lang="en-US" sz="2800"/>
              <a:t>Classifiers should be booked in advance, specifying their configuration in the option string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factory-&gt;BookMethod(TMVA::Types::kLikelihood,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  “LikelihoodD”,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  “H:!TransformOutput:Spline=2:\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  NSMooth=5:Preprocess=Decorrelate”);</a:t>
            </a:r>
            <a:endParaRPr lang="en-US" sz="24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Specific options for each classifier exist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103637-5AFB-9446-AEC3-B27EE0317333}" type="slidenum">
              <a:rPr lang="it-IT"/>
              <a:pPr/>
              <a:t>9</a:t>
            </a:fld>
            <a:endParaRPr lang="it-I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Train and test classifiers</a:t>
            </a:r>
          </a:p>
        </p:txBody>
      </p:sp>
      <p:sp>
        <p:nvSpPr>
          <p:cNvPr id="10127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All classifiers can be trained at once</a:t>
            </a:r>
          </a:p>
          <a:p>
            <a:pPr>
              <a:lnSpc>
                <a:spcPct val="80000"/>
              </a:lnSpc>
            </a:pPr>
            <a:endParaRPr lang="en-US" sz="24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factory-&gt;TrainAllMethods();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8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r>
              <a:rPr lang="en-US" sz="2400"/>
              <a:t>After training, tests can run and be saved to output file for visualization</a:t>
            </a:r>
          </a:p>
          <a:p>
            <a:pPr>
              <a:lnSpc>
                <a:spcPct val="80000"/>
              </a:lnSpc>
            </a:pPr>
            <a:endParaRPr lang="en-US" sz="24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factory-&gt;TestAllMethods();</a:t>
            </a:r>
          </a:p>
          <a:p>
            <a:pPr>
              <a:lnSpc>
                <a:spcPct val="80000"/>
              </a:lnSpc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Performance evaluation (efficiencies, ecc.) can be done afterwards:</a:t>
            </a:r>
          </a:p>
          <a:p>
            <a:pPr>
              <a:lnSpc>
                <a:spcPct val="80000"/>
              </a:lnSpc>
            </a:pPr>
            <a:endParaRPr lang="en-US" sz="24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factory-&gt;EvaluateAllMethods();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8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800" b="1">
              <a:solidFill>
                <a:schemeClr val="accent2"/>
              </a:solidFill>
              <a:latin typeface="Courier New" charset="0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227732-2FE4-F94C-B977-9EA6735F77FD}" type="slidenum">
              <a:rPr lang="it-IT"/>
              <a:pPr/>
              <a:t>10</a:t>
            </a:fld>
            <a:endParaRPr lang="it-I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Apply your trained classifiers</a:t>
            </a:r>
          </a:p>
        </p:txBody>
      </p:sp>
      <p:sp>
        <p:nvSpPr>
          <p:cNvPr id="10137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Instantiate TMVA reader: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2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TMVA::Reader * reader = new TMVA::Reader();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Define the input variables</a:t>
            </a:r>
          </a:p>
          <a:p>
            <a:pPr lvl="1">
              <a:lnSpc>
                <a:spcPct val="80000"/>
              </a:lnSpc>
            </a:pPr>
            <a:r>
              <a:rPr lang="en-US" sz="1600"/>
              <a:t>The same and in the same order as for the training!</a:t>
            </a:r>
          </a:p>
          <a:p>
            <a:pPr lvl="1">
              <a:lnSpc>
                <a:spcPct val="80000"/>
              </a:lnSpc>
            </a:pPr>
            <a:endParaRPr lang="en-US" sz="16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Float_t a, b, c;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reader-&gt;AddVariable(“a”, &amp;a);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reader-&gt;AddVariable(“b”, &amp;b);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reader-&gt;AddVariable(“c”, &amp;c);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2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	</a:t>
            </a:r>
          </a:p>
          <a:p>
            <a:pPr>
              <a:lnSpc>
                <a:spcPct val="80000"/>
              </a:lnSpc>
            </a:pPr>
            <a:r>
              <a:rPr lang="en-US" sz="1800"/>
              <a:t>Book classifiers, reading output weight files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reader-&gt;BookMVA(“&lt;classifierName&gt;”, “weights.txt”);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600"/>
          </a:p>
          <a:p>
            <a:pPr>
              <a:lnSpc>
                <a:spcPct val="80000"/>
              </a:lnSpc>
            </a:pPr>
            <a:r>
              <a:rPr lang="en-US" sz="1800"/>
              <a:t>Evaluate classifiers given the variable set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a = 1.234; b = 1.000; c = 10.00;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Double r = reader-&gt;EvaluateMVA(“&lt;classifierName&gt;”);</a:t>
            </a:r>
            <a:endParaRPr lang="en-US" sz="1600"/>
          </a:p>
          <a:p>
            <a:pPr lvl="1">
              <a:lnSpc>
                <a:spcPct val="80000"/>
              </a:lnSpc>
              <a:buFontTx/>
              <a:buNone/>
            </a:pPr>
            <a:endParaRPr lang="en-US" sz="12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</a:pPr>
            <a:endParaRPr lang="en-US" sz="160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A72025-DE3D-EF48-8081-3C4E6A9E655D}" type="slidenum">
              <a:rPr lang="it-IT"/>
              <a:pPr/>
              <a:t>11</a:t>
            </a:fld>
            <a:endParaRPr lang="it-I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Classifier ranking in TMVA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3A8E2D-B2B5-6D4A-A680-7592C75F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8782360-244C-ED43-905C-E34743CB8198}" type="slidenum">
              <a:rPr lang="it-IT"/>
              <a:pPr/>
              <a:t>12</a:t>
            </a:fld>
            <a:endParaRPr lang="it-IT"/>
          </a:p>
        </p:txBody>
      </p:sp>
      <p:pic>
        <p:nvPicPr>
          <p:cNvPr id="1014788" name="Picture 4"/>
          <p:cNvPicPr>
            <a:picLocks noChangeAspect="1" noChangeArrowheads="1"/>
          </p:cNvPicPr>
          <p:nvPr/>
        </p:nvPicPr>
        <p:blipFill>
          <a:blip r:embed="rId2"/>
          <a:srcRect l="14813" t="25401" r="6976" b="7101"/>
          <a:stretch>
            <a:fillRect/>
          </a:stretch>
        </p:blipFill>
        <p:spPr bwMode="auto">
          <a:xfrm>
            <a:off x="684213" y="1147763"/>
            <a:ext cx="7704137" cy="494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TMVA GUI macro</a:t>
            </a:r>
          </a:p>
        </p:txBody>
      </p:sp>
      <p:sp>
        <p:nvSpPr>
          <p:cNvPr id="10168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TMVAGui.C</a:t>
            </a:r>
            <a:r>
              <a:rPr lang="en-US" sz="2400" dirty="0"/>
              <a:t> comes with TMVA distribution</a:t>
            </a:r>
          </a:p>
          <a:p>
            <a:r>
              <a:rPr lang="en-US" sz="2400" dirty="0"/>
              <a:t>From ROOT prompt:</a:t>
            </a:r>
          </a:p>
          <a:p>
            <a:br>
              <a:rPr lang="en-US" sz="2000" b="1" dirty="0">
                <a:solidFill>
                  <a:schemeClr val="accent2"/>
                </a:solidFill>
                <a:latin typeface="Courier New" charset="0"/>
              </a:rPr>
            </a:br>
            <a:r>
              <a:rPr lang="en-US" sz="1600" b="1" dirty="0">
                <a:solidFill>
                  <a:schemeClr val="accent2"/>
                </a:solidFill>
                <a:latin typeface="Courier New" charset="0"/>
              </a:rPr>
              <a:t>&gt; TMVA::</a:t>
            </a:r>
            <a:r>
              <a:rPr lang="en-US" sz="1600" b="1" dirty="0" err="1">
                <a:solidFill>
                  <a:schemeClr val="accent2"/>
                </a:solidFill>
                <a:latin typeface="Courier New" charset="0"/>
              </a:rPr>
              <a:t>TMVAGui</a:t>
            </a:r>
            <a:r>
              <a:rPr lang="en-US" sz="1600" b="1" dirty="0">
                <a:solidFill>
                  <a:schemeClr val="accent2"/>
                </a:solidFill>
                <a:latin typeface="Courier New" charset="0"/>
              </a:rPr>
              <a:t>(“</a:t>
            </a:r>
            <a:r>
              <a:rPr lang="en-US" sz="1600" b="1" dirty="0" err="1">
                <a:solidFill>
                  <a:schemeClr val="accent2"/>
                </a:solidFill>
                <a:latin typeface="Courier New" charset="0"/>
              </a:rPr>
              <a:t>myFile.root</a:t>
            </a:r>
            <a:r>
              <a:rPr lang="en-US" sz="1600" b="1" dirty="0">
                <a:solidFill>
                  <a:schemeClr val="accent2"/>
                </a:solidFill>
                <a:latin typeface="Courier New" charset="0"/>
              </a:rPr>
              <a:t>”)</a:t>
            </a:r>
          </a:p>
          <a:p>
            <a:endParaRPr lang="en-US" sz="2000" b="1" dirty="0">
              <a:solidFill>
                <a:schemeClr val="accent2"/>
              </a:solidFill>
              <a:latin typeface="Courier New" charset="0"/>
            </a:endParaRPr>
          </a:p>
          <a:p>
            <a:r>
              <a:rPr lang="en-US" sz="2400" dirty="0"/>
              <a:t>Click on the desired plot option</a:t>
            </a:r>
          </a:p>
          <a:p>
            <a:endParaRPr lang="en-US" sz="2400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2EC93D-D6C6-D84E-AA4D-DE68E1D1E79A}" type="slidenum">
              <a:rPr lang="it-IT"/>
              <a:pPr/>
              <a:t>13</a:t>
            </a:fld>
            <a:endParaRPr lang="it-IT"/>
          </a:p>
        </p:txBody>
      </p:sp>
      <p:pic>
        <p:nvPicPr>
          <p:cNvPr id="10168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4763" y="1052513"/>
            <a:ext cx="3570287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References</a:t>
            </a:r>
          </a:p>
        </p:txBody>
      </p:sp>
      <p:sp>
        <p:nvSpPr>
          <p:cNvPr id="10024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TMVA User Guide</a:t>
            </a:r>
          </a:p>
          <a:p>
            <a:pPr lvl="1"/>
            <a:r>
              <a:rPr lang="en-US"/>
              <a:t>CERN-OPEN-2007-007</a:t>
            </a:r>
          </a:p>
          <a:p>
            <a:pPr lvl="1"/>
            <a:r>
              <a:rPr lang="en-US"/>
              <a:t>arXiv physics/0703039</a:t>
            </a:r>
          </a:p>
          <a:p>
            <a:r>
              <a:rPr lang="en-US"/>
              <a:t>TMVA</a:t>
            </a:r>
          </a:p>
          <a:p>
            <a:pPr lvl="1"/>
            <a:r>
              <a:rPr lang="en-US"/>
              <a:t>http://tmva.sourceforge.net/</a:t>
            </a:r>
            <a:endParaRPr lang="en-US" sz="320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1769CA-D9F5-6347-9E2F-E68B6FC25930}" type="slidenum">
              <a:rPr lang="it-IT"/>
              <a:pPr/>
              <a:t>14</a:t>
            </a:fld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11395</TotalTime>
  <Words>984</Words>
  <Application>Microsoft Macintosh PowerPoint</Application>
  <PresentationFormat>Presentazione su schermo (4:3)</PresentationFormat>
  <Paragraphs>195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ＭＳ Ｐゴシック</vt:lpstr>
      <vt:lpstr>Arial</vt:lpstr>
      <vt:lpstr>Courier New</vt:lpstr>
      <vt:lpstr>Symbol</vt:lpstr>
      <vt:lpstr>Times New Roman</vt:lpstr>
      <vt:lpstr>Struttura predefinita</vt:lpstr>
      <vt:lpstr>Statistical Methods for Data Analysis  Multivariate discriminators with TMVA</vt:lpstr>
      <vt:lpstr>Purpose of TMVA</vt:lpstr>
      <vt:lpstr>Variable preprocessing</vt:lpstr>
      <vt:lpstr>TMVA Factory</vt:lpstr>
      <vt:lpstr>Specify training and test samples</vt:lpstr>
      <vt:lpstr>Alternative input specification</vt:lpstr>
      <vt:lpstr>Selecting variable for MA</vt:lpstr>
      <vt:lpstr>Prepare training data</vt:lpstr>
      <vt:lpstr>Booking classifiers</vt:lpstr>
      <vt:lpstr>Train and test classifiers</vt:lpstr>
      <vt:lpstr>Apply your trained classifiers</vt:lpstr>
      <vt:lpstr>Classifier ranking in TMVA</vt:lpstr>
      <vt:lpstr>TMVA GUI macro</vt:lpstr>
      <vt:lpstr>References</vt:lpstr>
    </vt:vector>
  </TitlesOfParts>
  <Company>INFN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Utente di Microsoft Office</cp:lastModifiedBy>
  <cp:revision>2873</cp:revision>
  <cp:lastPrinted>2000-05-08T08:00:41Z</cp:lastPrinted>
  <dcterms:created xsi:type="dcterms:W3CDTF">2014-10-15T08:31:08Z</dcterms:created>
  <dcterms:modified xsi:type="dcterms:W3CDTF">2019-02-04T08:01:58Z</dcterms:modified>
</cp:coreProperties>
</file>